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257" r:id="rId3"/>
    <p:sldId id="258" r:id="rId4"/>
    <p:sldId id="260" r:id="rId5"/>
    <p:sldId id="261" r:id="rId6"/>
    <p:sldId id="324" r:id="rId7"/>
    <p:sldId id="309" r:id="rId8"/>
    <p:sldId id="314" r:id="rId9"/>
    <p:sldId id="326" r:id="rId10"/>
    <p:sldId id="288" r:id="rId11"/>
    <p:sldId id="327" r:id="rId12"/>
    <p:sldId id="312" r:id="rId13"/>
    <p:sldId id="313" r:id="rId14"/>
    <p:sldId id="264" r:id="rId15"/>
    <p:sldId id="299" r:id="rId16"/>
    <p:sldId id="301" r:id="rId17"/>
    <p:sldId id="302" r:id="rId18"/>
    <p:sldId id="307" r:id="rId19"/>
    <p:sldId id="263" r:id="rId20"/>
    <p:sldId id="303" r:id="rId21"/>
    <p:sldId id="328" r:id="rId22"/>
    <p:sldId id="331" r:id="rId23"/>
    <p:sldId id="292" r:id="rId24"/>
    <p:sldId id="293" r:id="rId25"/>
    <p:sldId id="315" r:id="rId26"/>
    <p:sldId id="330" r:id="rId27"/>
    <p:sldId id="316" r:id="rId28"/>
    <p:sldId id="329" r:id="rId29"/>
    <p:sldId id="296" r:id="rId30"/>
    <p:sldId id="333" r:id="rId31"/>
    <p:sldId id="334" r:id="rId32"/>
    <p:sldId id="297" r:id="rId33"/>
    <p:sldId id="265" r:id="rId34"/>
    <p:sldId id="308" r:id="rId35"/>
    <p:sldId id="31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CC0066"/>
    <a:srgbClr val="8E0E17"/>
    <a:srgbClr val="0000FF"/>
    <a:srgbClr val="3333CC"/>
    <a:srgbClr val="CC9900"/>
    <a:srgbClr val="FF9900"/>
    <a:srgbClr val="E0EF1D"/>
    <a:srgbClr val="008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75D22-20A3-4B92-A2D8-8541DBBF4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71C08-0AC7-46E4-B77C-C79F014B2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5C808-4F77-4100-B8FA-EAC01FF0E60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dirty="0" smtClean="0"/>
              <a:t>ОСТОРОЖНО, ОПАСНЫЙ ТОНКИЙ ЛЕД!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6000" b="1" i="1" dirty="0" smtClean="0">
                <a:latin typeface="Arial Black" panose="020B0A04020102020204" pitchFamily="34" charset="0"/>
              </a:rPr>
              <a:t>МАУ ДО ООЦ «Олимпийский».</a:t>
            </a:r>
            <a:endParaRPr lang="ru-RU" sz="6000" b="1" i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hiteschool.narod.ru/zdorov_bez/led_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836712"/>
            <a:ext cx="698477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нужно знать!</a:t>
            </a:r>
            <a:endParaRPr lang="ru-RU" sz="4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1196753"/>
            <a:ext cx="5220072" cy="37444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latin typeface="Tahoma" pitchFamily="34" charset="0"/>
                <a:cs typeface="Tahoma" pitchFamily="34" charset="0"/>
              </a:rPr>
              <a:t>	Особо опасен лед</a:t>
            </a:r>
          </a:p>
          <a:p>
            <a:pPr>
              <a:buNone/>
            </a:pPr>
            <a:r>
              <a:rPr lang="ru-RU" sz="3200" dirty="0" smtClean="0">
                <a:latin typeface="Tahoma" pitchFamily="34" charset="0"/>
                <a:cs typeface="Tahoma" pitchFamily="34" charset="0"/>
              </a:rPr>
              <a:t>	на болотах, </a:t>
            </a:r>
          </a:p>
          <a:p>
            <a:pPr>
              <a:buNone/>
            </a:pPr>
            <a:r>
              <a:rPr lang="ru-RU" sz="3200" dirty="0" smtClean="0">
                <a:latin typeface="Tahoma" pitchFamily="34" charset="0"/>
                <a:cs typeface="Tahoma" pitchFamily="34" charset="0"/>
              </a:rPr>
              <a:t>	т.к. болота замерзают неравномерно, лед легко трескается и проваливается.</a:t>
            </a:r>
          </a:p>
          <a:p>
            <a:pPr>
              <a:buNone/>
            </a:pPr>
            <a:r>
              <a:rPr lang="ru-RU" sz="3200" dirty="0" smtClean="0">
                <a:latin typeface="Tahoma" pitchFamily="34" charset="0"/>
                <a:cs typeface="Tahoma" pitchFamily="34" charset="0"/>
              </a:rPr>
              <a:t>	</a:t>
            </a:r>
            <a:endParaRPr lang="ru-RU" sz="3200" dirty="0"/>
          </a:p>
        </p:txBody>
      </p:sp>
      <p:pic>
        <p:nvPicPr>
          <p:cNvPr id="5" name="Содержимое 4" descr="823866_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4191440" cy="2232248"/>
          </a:xfrm>
          <a:prstGeom prst="rect">
            <a:avLst/>
          </a:prstGeom>
        </p:spPr>
      </p:pic>
      <p:pic>
        <p:nvPicPr>
          <p:cNvPr id="6" name="Picture 2" descr="C:\Documents and Settings\Admin\Рабочий стол\для презент. тонкий лед\i_03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4005064"/>
            <a:ext cx="4139952" cy="2564904"/>
          </a:xfrm>
          <a:prstGeom prst="rect">
            <a:avLst/>
          </a:prstGeom>
          <a:noFill/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5013176"/>
            <a:ext cx="3456384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температура воздуха выше 0 градусов держится более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трех дней,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прочность льда снижается на 25%.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5122" name="Picture 2" descr="C:\Documents and Settings\Admin\Рабочий стол\для презент. тонкий лед\Копия 1287453_400_300_sourc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3357562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Прочность льда можно определить визуально: лед голубого цвета – прочный, белого – прочность его в 2 раза меньше, серый, матово-белый или с желтоватым оттенком лед ненадежен.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Администратор\Рабочий стол\DSC_14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2714620"/>
            <a:ext cx="2500330" cy="3738811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Рабочий стол\Копия 800xp1090843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3143248"/>
            <a:ext cx="4106788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для презент. тонкий лед\Копия l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6015" y="1714488"/>
            <a:ext cx="9200015" cy="51435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57356" y="428604"/>
            <a:ext cx="49292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Вопрос: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MCHS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336106"/>
            <a:ext cx="7572428" cy="652189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8" descr="011_2_0.preview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10243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042988" y="5000636"/>
            <a:ext cx="7129462" cy="1597014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rgbClr val="0000FF"/>
                </a:solidFill>
                <a:latin typeface="Georgia" pitchFamily="18" charset="0"/>
              </a:rPr>
              <a:t>Не катайтесь на лыжах и не играйте на тонком льду!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rgbClr val="0000FF"/>
                </a:solidFill>
                <a:latin typeface="Georgia" pitchFamily="18" charset="0"/>
              </a:rPr>
              <a:t>Он может треснуть и вы окажитесь под ним.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6" descr="011_3.preview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11267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928662" y="4786322"/>
            <a:ext cx="7129463" cy="1785950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</a:pPr>
            <a:r>
              <a:rPr lang="ru-RU" sz="3600" dirty="0" smtClean="0">
                <a:solidFill>
                  <a:srgbClr val="990099"/>
                </a:solidFill>
                <a:latin typeface="Georgia" pitchFamily="18" charset="0"/>
              </a:rPr>
              <a:t>Никогда не скатывайтесь на  санках с горки на лед.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whiteschool.narod.ru/zdorov_bez/led_1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3568" y="692696"/>
            <a:ext cx="784887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86808" cy="57150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Несоблюдение этих советов могут привести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провалу на льду.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сожалению, помощь попавшим в беду на воде приходит иногда слишком поздно, и происшествие </a:t>
            </a:r>
          </a:p>
          <a:p>
            <a:pPr algn="ctr">
              <a:buNone/>
            </a:pPr>
            <a:r>
              <a:rPr lang="ru-RU" dirty="0" smtClean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заканчивается трагически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этого не случилось, необходимо помнить, что выходить на лед можно только в крайнем случае и с максимальной осторожностью.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378621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i="1" dirty="0" smtClean="0"/>
              <a:t>« В конце зимы у льда, как всегда было плохое настроение. Переменчивая погода не благоприятствовала его самочувствию: то мороз ударит, то солнце пригреет – лед то крепнет, то подтаивает…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	Да еще школьники совершенно не считаются с моим состоянием, - ворчал лед…»             </a:t>
            </a:r>
          </a:p>
          <a:p>
            <a:pPr>
              <a:buNone/>
            </a:pPr>
            <a:r>
              <a:rPr lang="ru-RU" b="1" i="1" dirty="0" smtClean="0"/>
              <a:t>	</a:t>
            </a:r>
            <a:r>
              <a:rPr lang="ru-RU" i="1" dirty="0" smtClean="0"/>
              <a:t>О.В. Нефедова.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" name="Picture 2" descr="C:\Documents and Settings\Admin\Рабочий стол\для презент. тонкий лед\1302847548_s2720005-70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63888" y="3140969"/>
            <a:ext cx="5112568" cy="34666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 descr="012__1kopiya.preview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5918" y="428604"/>
            <a:ext cx="5486400" cy="4114800"/>
          </a:xfrm>
        </p:spPr>
      </p:pic>
      <p:sp>
        <p:nvSpPr>
          <p:cNvPr id="1229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714348" y="4786322"/>
            <a:ext cx="7786742" cy="1500198"/>
          </a:xfrm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Medium" pitchFamily="34" charset="0"/>
              </a:rPr>
              <a:t>Если под вами начал трескаться лёд,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Medium" pitchFamily="34" charset="0"/>
              </a:rPr>
              <a:t>не бегите!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Medium" pitchFamily="34" charset="0"/>
              </a:rPr>
              <a:t>Плавно ложитесь на лёд и перекатывайтесь в безопасное место.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случилась беда!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делать, если вы провалились в холодную воду: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	Не поддавайтесь панике –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	тысячи людей проваливались до вас и спаслись.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	Постарайтесь удержаться от погружения в воду с головой. </a:t>
            </a:r>
            <a:endParaRPr lang="ru-RU" dirty="0"/>
          </a:p>
        </p:txBody>
      </p:sp>
      <p:pic>
        <p:nvPicPr>
          <p:cNvPr id="5" name="Содержимое 4" descr="MCHS-3"/>
          <p:cNvPicPr>
            <a:picLocks noGrp="1"/>
          </p:cNvPicPr>
          <p:nvPr>
            <p:ph sz="half" idx="1"/>
          </p:nvPr>
        </p:nvPicPr>
        <p:blipFill>
          <a:blip r:embed="rId2" cstate="email"/>
          <a:srcRect r="3279" b="25334"/>
          <a:stretch>
            <a:fillRect/>
          </a:stretch>
        </p:blipFill>
        <p:spPr bwMode="auto">
          <a:xfrm>
            <a:off x="357158" y="2285992"/>
            <a:ext cx="4248472" cy="344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pPr marL="342900" indent="-342900"/>
            <a:r>
              <a:rPr lang="ru-RU" dirty="0" smtClean="0">
                <a:latin typeface="Calibri" pitchFamily="34" charset="0"/>
              </a:rPr>
              <a:t>	</a:t>
            </a:r>
            <a:r>
              <a:rPr lang="ru-RU" sz="2800" dirty="0" smtClean="0">
                <a:latin typeface="Impact" pitchFamily="34" charset="0"/>
              </a:rPr>
              <a:t>Делайте </a:t>
            </a:r>
            <a:r>
              <a:rPr lang="ru-RU" sz="2800" dirty="0">
                <a:latin typeface="Impact" pitchFamily="34" charset="0"/>
              </a:rPr>
              <a:t>ногами непрерывные движения так, словно вы крутите педали велосипеда. </a:t>
            </a:r>
          </a:p>
          <a:p>
            <a:pPr marL="342900" indent="-342900"/>
            <a:r>
              <a:rPr lang="ru-RU" sz="2800" dirty="0" smtClean="0">
                <a:latin typeface="Impact" pitchFamily="34" charset="0"/>
              </a:rPr>
              <a:t>	Не </a:t>
            </a:r>
            <a:r>
              <a:rPr lang="ru-RU" sz="2800" dirty="0">
                <a:latin typeface="Impact" pitchFamily="34" charset="0"/>
              </a:rPr>
              <a:t>пытайтесь сразу выбраться на лед. Вокруг полыньи лед очень хрупкий и не выдержит тяжести вашего тела. </a:t>
            </a:r>
          </a:p>
          <a:p>
            <a:pPr marL="342900" indent="-342900"/>
            <a:r>
              <a:rPr lang="ru-RU" sz="2800" dirty="0" smtClean="0">
                <a:latin typeface="Impact" pitchFamily="34" charset="0"/>
              </a:rPr>
              <a:t>	</a:t>
            </a:r>
            <a:r>
              <a:rPr lang="ru-RU" sz="2800" dirty="0" smtClean="0">
                <a:solidFill>
                  <a:srgbClr val="CC0066"/>
                </a:solidFill>
                <a:latin typeface="Impact" pitchFamily="34" charset="0"/>
              </a:rPr>
              <a:t>Продвигайтесь </a:t>
            </a:r>
            <a:r>
              <a:rPr lang="ru-RU" sz="2800" dirty="0">
                <a:solidFill>
                  <a:srgbClr val="CC0066"/>
                </a:solidFill>
                <a:latin typeface="Impact" pitchFamily="34" charset="0"/>
              </a:rPr>
              <a:t>в ту сторону, откуда пришли </a:t>
            </a:r>
            <a:r>
              <a:rPr lang="ru-RU" sz="2800" dirty="0">
                <a:latin typeface="Impact" pitchFamily="34" charset="0"/>
              </a:rPr>
              <a:t>или до ближайшего берега, кроша на своем пути ледяную кромку руками.</a:t>
            </a:r>
          </a:p>
          <a:p>
            <a:pPr marL="342900" indent="-342900"/>
            <a:r>
              <a:rPr lang="ru-RU" sz="2800" dirty="0" smtClean="0">
                <a:latin typeface="Impact" pitchFamily="34" charset="0"/>
              </a:rPr>
              <a:t>	Как </a:t>
            </a:r>
            <a:r>
              <a:rPr lang="ru-RU" sz="2800" dirty="0">
                <a:latin typeface="Impact" pitchFamily="34" charset="0"/>
              </a:rPr>
              <a:t>только лед перестанет ломаться под вашими ударами, </a:t>
            </a:r>
            <a:r>
              <a:rPr lang="ru-RU" sz="2800" dirty="0">
                <a:solidFill>
                  <a:srgbClr val="CC0066"/>
                </a:solidFill>
                <a:latin typeface="Impact" pitchFamily="34" charset="0"/>
              </a:rPr>
              <a:t>положите руки на лед</a:t>
            </a:r>
            <a:r>
              <a:rPr lang="ru-RU" sz="2800" dirty="0">
                <a:latin typeface="Impact" pitchFamily="34" charset="0"/>
              </a:rPr>
              <a:t>, протянув их как можно дальше, и изо всех сил толкайтесь ногами, стараясь придать туловищу горизонтальное положение</a:t>
            </a:r>
            <a:r>
              <a:rPr lang="ru-RU" sz="2800" dirty="0" smtClean="0">
                <a:latin typeface="Impact" pitchFamily="34" charset="0"/>
              </a:rPr>
              <a:t>.</a:t>
            </a:r>
          </a:p>
          <a:p>
            <a:pPr marL="342900" indent="-342900"/>
            <a:r>
              <a:rPr lang="ru-RU" sz="2800" dirty="0" smtClean="0">
                <a:latin typeface="Impact" pitchFamily="34" charset="0"/>
              </a:rPr>
              <a:t>	Не </a:t>
            </a:r>
            <a:r>
              <a:rPr lang="ru-RU" sz="2800" dirty="0">
                <a:latin typeface="Impact" pitchFamily="34" charset="0"/>
              </a:rPr>
              <a:t>опирайтесь на лед всей тяжестью тела: он может снова провалиться, и вы с головой окунетесь в воду. </a:t>
            </a:r>
          </a:p>
          <a:p>
            <a:pPr marL="342900" indent="-342900"/>
            <a:r>
              <a:rPr lang="ru-RU" sz="2400" dirty="0" smtClean="0">
                <a:latin typeface="Calibri" pitchFamily="34" charset="0"/>
              </a:rPr>
              <a:t>	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8784976" cy="3024336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	</a:t>
            </a:r>
            <a:r>
              <a:rPr lang="ru-RU" sz="3500" dirty="0" smtClean="0">
                <a:latin typeface="+mj-lt"/>
                <a:cs typeface="Aharoni" pitchFamily="2" charset="-79"/>
              </a:rPr>
              <a:t>Постарайтесь добиться того, чтобы ваше тело оказалось </a:t>
            </a:r>
            <a:r>
              <a:rPr lang="ru-RU" sz="35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haroni" pitchFamily="2" charset="-79"/>
              </a:rPr>
              <a:t>вровень со льдом</a:t>
            </a:r>
            <a:r>
              <a:rPr lang="ru-RU" sz="3500" dirty="0" smtClean="0">
                <a:latin typeface="+mj-lt"/>
                <a:cs typeface="Aharoni" pitchFamily="2" charset="-79"/>
              </a:rPr>
              <a:t>. </a:t>
            </a:r>
          </a:p>
          <a:p>
            <a:pPr>
              <a:buNone/>
            </a:pPr>
            <a:r>
              <a:rPr lang="ru-RU" sz="3500" dirty="0" smtClean="0">
                <a:latin typeface="+mj-lt"/>
                <a:cs typeface="Aharoni" pitchFamily="2" charset="-79"/>
              </a:rPr>
              <a:t>	После этого </a:t>
            </a:r>
            <a:r>
              <a:rPr lang="ru-RU" sz="3500" b="1" dirty="0" smtClean="0">
                <a:ln w="12700">
                  <a:solidFill>
                    <a:srgbClr val="CC006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haroni" pitchFamily="2" charset="-79"/>
              </a:rPr>
              <a:t>наползайте на лед</a:t>
            </a:r>
            <a:r>
              <a:rPr lang="ru-RU" sz="3500" dirty="0" smtClean="0">
                <a:latin typeface="+mj-lt"/>
                <a:cs typeface="Aharoni" pitchFamily="2" charset="-79"/>
              </a:rPr>
              <a:t>, продолжая отталкиваться ногами и помогая себе руками: осторожно </a:t>
            </a:r>
            <a:r>
              <a:rPr lang="ru-RU" sz="35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99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cs typeface="Aharoni" pitchFamily="2" charset="-79"/>
              </a:rPr>
              <a:t>налегая грудью на край льда </a:t>
            </a:r>
            <a:r>
              <a:rPr lang="ru-RU" sz="3500" dirty="0" smtClean="0">
                <a:latin typeface="+mj-lt"/>
                <a:cs typeface="Aharoni" pitchFamily="2" charset="-79"/>
              </a:rPr>
              <a:t>и забросив одну, а потом и другую ноги на лед.</a:t>
            </a:r>
            <a:endParaRPr lang="ru-RU" sz="3500" dirty="0">
              <a:latin typeface="+mj-lt"/>
              <a:cs typeface="Aharoni" pitchFamily="2" charset="-79"/>
            </a:endParaRPr>
          </a:p>
        </p:txBody>
      </p:sp>
      <p:pic>
        <p:nvPicPr>
          <p:cNvPr id="7170" name="Picture 2" descr="C:\Documents and Settings\Admin\Рабочий стол\для презент. тонкий лед\11111111111111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3501008"/>
            <a:ext cx="4286250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35719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Если лед выдержал, перекатываясь, медленно ползите к берегу, 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FFFF00"/>
                </a:solidFill>
              </a:rPr>
              <a:t>одновременно призывая на помощь.</a:t>
            </a:r>
            <a:endParaRPr lang="ru-RU" dirty="0" smtClean="0">
              <a:solidFill>
                <a:srgbClr val="FFFF00"/>
              </a:solidFill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Ползите в ту сторону – откуда пришли, ведь лед здесь уже проверен на прочность.</a:t>
            </a:r>
          </a:p>
          <a:p>
            <a:pPr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286124"/>
            <a:ext cx="8072494" cy="2686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а 16 из 68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61438" y="-11572875"/>
            <a:ext cx="10587037" cy="79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6" descr="http://ramina.ru/esmi3/img/admirk/go_4s/ice3_040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996952"/>
            <a:ext cx="5688632" cy="266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27584" y="0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3200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>Несмотря на то, что сырость и холод толкают вас побежать и согреться, </a:t>
            </a:r>
          </a:p>
          <a:p>
            <a:pPr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будьте осторожны до самого берега.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15370" cy="621510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2050" name="Picture 2" descr="MCHS-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0"/>
            <a:ext cx="6696744" cy="549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 r="-4755"/>
          <a:stretch>
            <a:fillRect/>
          </a:stretch>
        </p:blipFill>
        <p:spPr bwMode="auto">
          <a:xfrm>
            <a:off x="323528" y="5607080"/>
            <a:ext cx="1913394" cy="125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3000364" y="0"/>
            <a:ext cx="5676092" cy="617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Если на ваших глазах провалился на льду человек, </a:t>
            </a:r>
          </a:p>
          <a:p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крикните, что идете на </a:t>
            </a:r>
            <a:r>
              <a:rPr lang="ru-RU" sz="25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помощь. </a:t>
            </a:r>
            <a:endParaRPr lang="ru-RU" sz="250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</a:endParaRPr>
          </a:p>
          <a:p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Приближаться к полынье можно только ползком, широко раскинув руки. </a:t>
            </a:r>
          </a:p>
          <a:p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Будет лучше, если вы сможете подложить  </a:t>
            </a:r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подручные средства 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- увеличить площадь опоры - и ползти  на них.</a:t>
            </a:r>
          </a:p>
          <a:p>
            <a:r>
              <a:rPr lang="ru-RU" sz="2500" dirty="0" smtClean="0">
                <a:solidFill>
                  <a:srgbClr val="FF0000"/>
                </a:solidFill>
                <a:latin typeface="Calibri" pitchFamily="34" charset="0"/>
              </a:rPr>
              <a:t>Подручные </a:t>
            </a:r>
            <a:r>
              <a:rPr lang="ru-RU" sz="2500" dirty="0">
                <a:solidFill>
                  <a:srgbClr val="FF0000"/>
                </a:solidFill>
                <a:latin typeface="Calibri" pitchFamily="34" charset="0"/>
              </a:rPr>
              <a:t>средства.</a:t>
            </a:r>
            <a:r>
              <a:rPr lang="ru-RU" sz="2500" dirty="0">
                <a:latin typeface="Calibri" pitchFamily="34" charset="0"/>
              </a:rPr>
              <a:t> </a:t>
            </a:r>
            <a:endParaRPr lang="ru-RU" sz="2500" dirty="0" smtClean="0">
              <a:latin typeface="Calibri" pitchFamily="34" charset="0"/>
            </a:endParaRPr>
          </a:p>
          <a:p>
            <a:r>
              <a:rPr lang="ru-RU" sz="2500" dirty="0" smtClean="0">
                <a:latin typeface="Calibri" pitchFamily="34" charset="0"/>
              </a:rPr>
              <a:t>В </a:t>
            </a:r>
            <a:r>
              <a:rPr lang="ru-RU" sz="2500" dirty="0">
                <a:latin typeface="Calibri" pitchFamily="34" charset="0"/>
              </a:rPr>
              <a:t>экстренных ситуациях для оказания помощи утопающему могут быть использованы подручные средства</a:t>
            </a:r>
            <a:r>
              <a:rPr lang="ru-RU" sz="2500" dirty="0" smtClean="0">
                <a:latin typeface="Calibri" pitchFamily="34" charset="0"/>
              </a:rPr>
              <a:t>:</a:t>
            </a:r>
          </a:p>
          <a:p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>
                <a:latin typeface="Calibri" pitchFamily="34" charset="0"/>
              </a:rPr>
              <a:t>бревна, шесты, лыжи, щиты, веревки, брючные ремни, личная одежда и др.</a:t>
            </a:r>
          </a:p>
        </p:txBody>
      </p:sp>
      <p:pic>
        <p:nvPicPr>
          <p:cNvPr id="16387" name="Picture 2" descr="Картинка 34 из 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000364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Картинка 13 из 1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276872"/>
            <a:ext cx="307180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q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51766"/>
            <a:ext cx="3071802" cy="210623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а 16 из 68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61438" y="-11572875"/>
            <a:ext cx="10587037" cy="79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0" descr="С плаката Омского МЧ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88640"/>
            <a:ext cx="6949405" cy="612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15370" cy="6572272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algn="just">
              <a:lnSpc>
                <a:spcPct val="90000"/>
              </a:lnSpc>
              <a:buNone/>
              <a:defRPr/>
            </a:pPr>
            <a:r>
              <a:rPr lang="ru-RU" dirty="0" smtClean="0"/>
              <a:t>	</a:t>
            </a:r>
            <a:r>
              <a:rPr lang="ru-RU" sz="3600" dirty="0" smtClean="0">
                <a:latin typeface="Constantia" pitchFamily="18" charset="0"/>
                <a:cs typeface="Tahoma" pitchFamily="34" charset="0"/>
              </a:rPr>
              <a:t>Не следует сразу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  <a:cs typeface="Tahoma" pitchFamily="34" charset="0"/>
              </a:rPr>
              <a:t>становиться на колени </a:t>
            </a:r>
            <a:r>
              <a:rPr lang="ru-RU" sz="3600" dirty="0" smtClean="0">
                <a:latin typeface="Constantia" pitchFamily="18" charset="0"/>
                <a:cs typeface="Tahoma" pitchFamily="34" charset="0"/>
              </a:rPr>
              <a:t>или вставать. </a:t>
            </a:r>
          </a:p>
          <a:p>
            <a:pPr algn="just">
              <a:lnSpc>
                <a:spcPct val="90000"/>
              </a:lnSpc>
              <a:buNone/>
              <a:defRPr/>
            </a:pPr>
            <a:r>
              <a:rPr lang="ru-RU" sz="3600" dirty="0" smtClean="0">
                <a:latin typeface="Constantia" pitchFamily="18" charset="0"/>
                <a:cs typeface="Tahoma" pitchFamily="34" charset="0"/>
              </a:rPr>
              <a:t>	Лед может не выдержать и обломиться. </a:t>
            </a:r>
          </a:p>
          <a:p>
            <a:pPr lvl="0">
              <a:buNone/>
            </a:pPr>
            <a:r>
              <a:rPr lang="ru-RU" sz="3600" dirty="0" smtClean="0">
                <a:latin typeface="Constantia" pitchFamily="18" charset="0"/>
                <a:cs typeface="Tahoma" pitchFamily="34" charset="0"/>
              </a:rPr>
              <a:t>	Осторожно вытащите пострадавшего на лед, и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  <a:cs typeface="Tahoma" pitchFamily="34" charset="0"/>
              </a:rPr>
              <a:t>вместе ползком</a:t>
            </a:r>
            <a:r>
              <a:rPr lang="ru-RU" sz="3600" dirty="0" smtClean="0">
                <a:latin typeface="Constantia" pitchFamily="18" charset="0"/>
                <a:cs typeface="Tahoma" pitchFamily="34" charset="0"/>
              </a:rPr>
              <a:t> выбирайтесь из опасной зоны.</a:t>
            </a:r>
          </a:p>
          <a:p>
            <a:pPr lvl="0">
              <a:buNone/>
            </a:pPr>
            <a:r>
              <a:rPr lang="ru-RU" sz="3600" dirty="0" smtClean="0">
                <a:latin typeface="Constantia" pitchFamily="18" charset="0"/>
                <a:cs typeface="Tahoma" pitchFamily="34" charset="0"/>
              </a:rPr>
              <a:t>	Ползите в ту сторону – откуда пришли. </a:t>
            </a:r>
          </a:p>
          <a:p>
            <a:pPr algn="just">
              <a:lnSpc>
                <a:spcPct val="90000"/>
              </a:lnSpc>
              <a:buNone/>
              <a:defRPr/>
            </a:pPr>
            <a:r>
              <a:rPr lang="ru-RU" sz="3600" dirty="0" smtClean="0">
                <a:latin typeface="Constantia" pitchFamily="18" charset="0"/>
                <a:cs typeface="Tahoma" pitchFamily="34" charset="0"/>
              </a:rPr>
              <a:t>	Пострадавшему необходимо помочь быстро добраться до ближайшего берега. Все действия должны быть согласованы. </a:t>
            </a:r>
          </a:p>
          <a:p>
            <a:pPr algn="just">
              <a:lnSpc>
                <a:spcPct val="90000"/>
              </a:lnSpc>
              <a:buNone/>
              <a:defRPr/>
            </a:pPr>
            <a:r>
              <a:rPr lang="ru-RU" sz="3600" dirty="0" smtClean="0">
                <a:latin typeface="Constantia" pitchFamily="18" charset="0"/>
                <a:cs typeface="Tahoma" pitchFamily="34" charset="0"/>
              </a:rPr>
              <a:t> </a:t>
            </a:r>
            <a:br>
              <a:rPr lang="ru-RU" sz="3600" dirty="0" smtClean="0">
                <a:latin typeface="Constantia" pitchFamily="18" charset="0"/>
                <a:cs typeface="Tahoma" pitchFamily="34" charset="0"/>
              </a:rPr>
            </a:br>
            <a:r>
              <a:rPr lang="ru-RU" sz="3600" dirty="0" smtClean="0">
                <a:latin typeface="Constantia" pitchFamily="18" charset="0"/>
                <a:cs typeface="Tahoma" pitchFamily="34" charset="0"/>
              </a:rPr>
              <a:t>Кроме того, нужно помнить, что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Tahoma" pitchFamily="34" charset="0"/>
              </a:rPr>
              <a:t>снег впитывает воду</a:t>
            </a:r>
            <a:r>
              <a:rPr lang="ru-RU" sz="3600" dirty="0" smtClean="0">
                <a:latin typeface="Constantia" pitchFamily="18" charset="0"/>
                <a:cs typeface="Tahoma" pitchFamily="34" charset="0"/>
              </a:rPr>
              <a:t> так же хорошо, как и губка. Поэтому прежде, чем вы найдете возможность высушить мокрую одежду (если переодеться не во что), попавшему в воду </a:t>
            </a:r>
          </a:p>
          <a:p>
            <a:pPr algn="just">
              <a:lnSpc>
                <a:spcPct val="90000"/>
              </a:lnSpc>
              <a:buNone/>
              <a:defRPr/>
            </a:pPr>
            <a:r>
              <a:rPr lang="ru-RU" sz="3600" dirty="0" smtClean="0">
                <a:ln w="18415" cmpd="sng">
                  <a:solidFill>
                    <a:srgbClr val="990099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cs typeface="Tahoma" pitchFamily="34" charset="0"/>
              </a:rPr>
              <a:t>	</a:t>
            </a:r>
            <a:r>
              <a:rPr lang="ru-RU" sz="3600" u="sng" dirty="0" smtClean="0">
                <a:ln w="18415" cmpd="sng">
                  <a:solidFill>
                    <a:srgbClr val="990099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cs typeface="Tahoma" pitchFamily="34" charset="0"/>
              </a:rPr>
              <a:t>необходимо лечь на снег и некоторое время покататься в нем</a:t>
            </a:r>
            <a:r>
              <a:rPr lang="ru-RU" sz="3600" dirty="0" smtClean="0">
                <a:ln w="18415" cmpd="sng">
                  <a:solidFill>
                    <a:srgbClr val="990099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cs typeface="Tahoma" pitchFamily="34" charset="0"/>
              </a:rPr>
              <a:t> </a:t>
            </a:r>
            <a:endParaRPr lang="ru-RU" sz="3600" dirty="0" smtClean="0">
              <a:ln w="18415" cmpd="sng">
                <a:solidFill>
                  <a:srgbClr val="990099"/>
                </a:solidFill>
                <a:prstDash val="solid"/>
              </a:ln>
              <a:solidFill>
                <a:srgbClr val="7030A0"/>
              </a:solidFill>
              <a:latin typeface="Constantia" pitchFamily="18" charset="0"/>
              <a:cs typeface="Tahoma" pitchFamily="34" charset="0"/>
            </a:endParaRPr>
          </a:p>
          <a:p>
            <a:pPr lvl="0">
              <a:buNone/>
            </a:pPr>
            <a:r>
              <a:rPr lang="ru-RU" dirty="0" smtClean="0">
                <a:latin typeface="Constantia" pitchFamily="18" charset="0"/>
                <a:cs typeface="Times New Roman" pitchFamily="18" charset="0"/>
              </a:rPr>
              <a:t>	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21484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дни школьных каникул дети находятся вне стен школы, посещают различные мероприятия, путешествуют с родителями или просто отдыхают, совершая прогулки на свежем воздухе, катаются на лыжах и на санках с гор, играют на прудах и реках.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Documents and Settings\Admin\Рабочий стол\для презент. тонкий лед\225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3286124"/>
            <a:ext cx="4452937" cy="33369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857364"/>
          </a:xfrm>
        </p:spPr>
        <p:txBody>
          <a:bodyPr anchor="t">
            <a:normAutofit fontScale="90000"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Оказать помощь пострадавшему следует как можно быстрее, так как человек, находясь в холодной воде, замерзает и теряет сознание </a:t>
            </a:r>
            <a:r>
              <a:rPr lang="ru-RU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через 10—30 мин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(в зависимости от погодных условий).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6182" y="1643050"/>
            <a:ext cx="5357818" cy="52149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	</a:t>
            </a:r>
            <a:r>
              <a:rPr lang="ru-RU" sz="2900" b="1" dirty="0" smtClean="0">
                <a:ln w="10541" cmpd="sng">
                  <a:solidFill>
                    <a:srgbClr val="FF00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</a:rPr>
              <a:t>С пострадавшего следует:</a:t>
            </a:r>
            <a:endParaRPr lang="ru-RU" sz="2900" dirty="0" smtClean="0">
              <a:ln w="10541" cmpd="sng">
                <a:solidFill>
                  <a:srgbClr val="FF0000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2900" dirty="0" smtClean="0">
                <a:solidFill>
                  <a:srgbClr val="0000FF"/>
                </a:solidFill>
              </a:rPr>
              <a:t>	 снять мокрую одежду,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900" dirty="0" smtClean="0">
                <a:solidFill>
                  <a:srgbClr val="0000FF"/>
                </a:solidFill>
              </a:rPr>
              <a:t>	 энергично растереть тело (до покраснения кожи)   суконкой, любой другой мягкой тканью или руками (</a:t>
            </a:r>
            <a:r>
              <a:rPr lang="ru-RU" sz="2900" dirty="0" smtClean="0"/>
              <a:t>ни в коем случае нельзя </a:t>
            </a:r>
            <a:r>
              <a:rPr lang="ru-RU" sz="2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растирать пострадавшего снегом </a:t>
            </a:r>
            <a:r>
              <a:rPr lang="ru-RU" sz="2900" dirty="0" smtClean="0">
                <a:solidFill>
                  <a:srgbClr val="0000FF"/>
                </a:solidFill>
              </a:rPr>
              <a:t>– </a:t>
            </a:r>
            <a:r>
              <a:rPr lang="ru-RU" sz="2900" dirty="0" smtClean="0"/>
              <a:t>можно травмировать кожу и занести инфекцию),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900" dirty="0" smtClean="0"/>
              <a:t>	</a:t>
            </a:r>
            <a:r>
              <a:rPr lang="ru-RU" sz="2900" dirty="0" smtClean="0">
                <a:solidFill>
                  <a:srgbClr val="0000FF"/>
                </a:solidFill>
              </a:rPr>
              <a:t>дать горячее сладкое питье,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900" dirty="0" smtClean="0">
                <a:solidFill>
                  <a:srgbClr val="0000FF"/>
                </a:solidFill>
              </a:rPr>
              <a:t>	поделиться с пострадавшим одеждой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900" dirty="0" smtClean="0">
                <a:solidFill>
                  <a:srgbClr val="0000FF"/>
                </a:solidFill>
              </a:rPr>
              <a:t>	и по возможности доставить в теплое помещение или обогреть его около разведенного костра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3" descr="MCHS-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000240"/>
            <a:ext cx="3714744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2225668"/>
          </a:xfrm>
        </p:spPr>
        <p:txBody>
          <a:bodyPr anchor="t"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alibri" pitchFamily="34" charset="0"/>
              </a:rPr>
              <a:t>Итак повторим алгоритм действий при оказании первой помощи провалившемуся под лед:</a:t>
            </a:r>
            <a:br>
              <a:rPr lang="ru-RU" dirty="0" smtClean="0">
                <a:solidFill>
                  <a:srgbClr val="FFFF00"/>
                </a:solidFill>
                <a:latin typeface="Calibri" pitchFamily="34" charset="0"/>
              </a:rPr>
            </a:br>
            <a:endParaRPr lang="ru-RU" dirty="0"/>
          </a:p>
        </p:txBody>
      </p:sp>
      <p:sp>
        <p:nvSpPr>
          <p:cNvPr id="5" name="Прямоугольник 1"/>
          <p:cNvSpPr>
            <a:spLocks noGrp="1" noChangeArrowheads="1"/>
          </p:cNvSpPr>
          <p:nvPr>
            <p:ph sz="half" idx="2"/>
          </p:nvPr>
        </p:nvSpPr>
        <p:spPr bwMode="auto">
          <a:xfrm>
            <a:off x="4572000" y="2143117"/>
            <a:ext cx="4572000" cy="476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1. </a:t>
            </a:r>
            <a:r>
              <a:rPr lang="ru-RU" sz="22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Оценка обстановки и ее опасности для оказывающего помощь.</a:t>
            </a:r>
          </a:p>
          <a:p>
            <a:pPr>
              <a:buNone/>
            </a:pPr>
            <a:r>
              <a:rPr lang="ru-RU" sz="22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2. Прекращение действия травмирующего фактора (извлечение пострадавшего из полыньи (проруби</a:t>
            </a:r>
            <a:r>
              <a:rPr lang="ru-RU" sz="2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).</a:t>
            </a:r>
            <a:endParaRPr lang="ru-RU" sz="22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ru-RU" sz="22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3. Оценка состояния пострадавшего.</a:t>
            </a:r>
          </a:p>
          <a:p>
            <a:pPr>
              <a:buNone/>
            </a:pPr>
            <a:r>
              <a:rPr lang="ru-RU" sz="22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4. Оказание медицинской помощи.</a:t>
            </a:r>
          </a:p>
          <a:p>
            <a:pPr>
              <a:buNone/>
            </a:pPr>
            <a:r>
              <a:rPr lang="ru-RU" sz="22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5. Доставка пострадавшего в лечебное учреждение.</a:t>
            </a:r>
          </a:p>
        </p:txBody>
      </p:sp>
      <p:pic>
        <p:nvPicPr>
          <p:cNvPr id="8" name="Содержимое 7" descr="imag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3116"/>
            <a:ext cx="2500298" cy="1600200"/>
          </a:xfrm>
        </p:spPr>
      </p:pic>
      <p:pic>
        <p:nvPicPr>
          <p:cNvPr id="9" name="Рисунок 8" descr="imag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3714752"/>
            <a:ext cx="2214578" cy="1500198"/>
          </a:xfrm>
          <a:prstGeom prst="rect">
            <a:avLst/>
          </a:prstGeom>
        </p:spPr>
      </p:pic>
      <p:pic>
        <p:nvPicPr>
          <p:cNvPr id="10" name="Рисунок 9" descr="image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5010151"/>
            <a:ext cx="2357421" cy="163356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564360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</a:t>
            </a:r>
            <a:endParaRPr lang="ru-RU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Учащиеся и взрослые, соблюдайте правила поведения на водных объектах, выполнение элементарных мер осторожности - залог вашей безопасности!</a:t>
            </a: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18288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чрезвычайных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ситуациях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звонить</a:t>
            </a: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- 101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3272" cy="157018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Нет льда – нет проблемы. </a:t>
            </a:r>
          </a:p>
        </p:txBody>
      </p:sp>
      <p:pic>
        <p:nvPicPr>
          <p:cNvPr id="18435" name="Picture 7" descr="0_6bbd_fdde98ea_X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905000"/>
            <a:ext cx="8064500" cy="46196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            </a:t>
            </a:r>
            <a:endParaRPr lang="ru-RU" sz="4000" b="1" smtClean="0">
              <a:solidFill>
                <a:srgbClr val="800000"/>
              </a:solidFill>
            </a:endParaRPr>
          </a:p>
        </p:txBody>
      </p:sp>
      <p:sp>
        <p:nvSpPr>
          <p:cNvPr id="54278" name="WordArt 6"/>
          <p:cNvSpPr>
            <a:spLocks noChangeArrowheads="1" noChangeShapeType="1" noTextEdit="1"/>
          </p:cNvSpPr>
          <p:nvPr/>
        </p:nvSpPr>
        <p:spPr bwMode="auto">
          <a:xfrm>
            <a:off x="467545" y="1124744"/>
            <a:ext cx="7920880" cy="3456384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241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Спасибо 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за        внимание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!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5"/>
            <a:ext cx="9144000" cy="400850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Под весенними лучами солнца лед на водоемах становится рыхлым и непрочным. В это время выходить на его поверхность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крайне опасно.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Однако каждый год многие люди пренебрегают мерами предосторожности и выходят на тонкий весенний лед, тем самым, подвергая свою жизнь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 смертельной опасности.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Documents and Settings\Admin\Рабочий стол\для презент. тонкий лед\ic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43808" y="4221088"/>
            <a:ext cx="2243441" cy="2243441"/>
          </a:xfrm>
          <a:prstGeom prst="rect">
            <a:avLst/>
          </a:prstGeom>
          <a:noFill/>
        </p:spPr>
      </p:pic>
      <p:pic>
        <p:nvPicPr>
          <p:cNvPr id="5" name="Рисунок 4" descr="dd4aa115e1649ed3808607bc32f30b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21088"/>
            <a:ext cx="1872208" cy="2420888"/>
          </a:xfrm>
          <a:prstGeom prst="rect">
            <a:avLst/>
          </a:prstGeom>
        </p:spPr>
      </p:pic>
      <p:pic>
        <p:nvPicPr>
          <p:cNvPr id="6" name="Рисунок 5" descr="m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861048"/>
            <a:ext cx="3531072" cy="2642419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45720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нужно знать!</a:t>
            </a:r>
          </a:p>
          <a:p>
            <a:pPr lvl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Безопасным для человека считается лед толщиною не менее 10 сантиметров в пресной воде и 15 сантиметров в соленой.</a:t>
            </a:r>
          </a:p>
          <a:p>
            <a:pPr algn="ctr">
              <a:buNone/>
            </a:pP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Рабочий стол\i_03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3714751"/>
            <a:ext cx="3000396" cy="2589051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для презент. тонкий лед\416815_DETAIL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0" y="4071941"/>
            <a:ext cx="3238500" cy="2428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4239422771_8a9e87c6a9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33056"/>
            <a:ext cx="3779912" cy="24273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нужно знать!</a:t>
            </a:r>
            <a:endParaRPr lang="ru-RU" sz="4800" dirty="0"/>
          </a:p>
        </p:txBody>
      </p:sp>
      <p:pic>
        <p:nvPicPr>
          <p:cNvPr id="5" name="Содержимое 4" descr="kYKpWCJpKs-big-reduce35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588224" y="5373216"/>
            <a:ext cx="2304256" cy="122413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07904" y="1268760"/>
            <a:ext cx="5436096" cy="474198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ru-RU" sz="3900" dirty="0" smtClean="0">
                <a:latin typeface="Tahoma" pitchFamily="34" charset="0"/>
                <a:cs typeface="Tahoma" pitchFamily="34" charset="0"/>
              </a:rPr>
              <a:t>В устьях рек и притоках прочность льда ослаблена. </a:t>
            </a:r>
          </a:p>
          <a:p>
            <a:pPr>
              <a:buNone/>
            </a:pPr>
            <a:r>
              <a:rPr lang="ru-RU" sz="3900" dirty="0" smtClean="0">
                <a:latin typeface="Tahoma" pitchFamily="34" charset="0"/>
                <a:cs typeface="Tahoma" pitchFamily="34" charset="0"/>
              </a:rPr>
              <a:t>	Лед непрочен: </a:t>
            </a:r>
          </a:p>
          <a:p>
            <a:pPr>
              <a:buNone/>
            </a:pPr>
            <a:r>
              <a:rPr lang="ru-RU" sz="3900" dirty="0" smtClean="0">
                <a:latin typeface="Tahoma" pitchFamily="34" charset="0"/>
                <a:cs typeface="Tahoma" pitchFamily="34" charset="0"/>
              </a:rPr>
              <a:t>	в местах быстрого течения, бьющих ключей и местах слива канализации и теплых вод</a:t>
            </a:r>
          </a:p>
          <a:p>
            <a:pPr algn="just">
              <a:buNone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	</a:t>
            </a:r>
            <a:endParaRPr lang="ru-RU" dirty="0"/>
          </a:p>
        </p:txBody>
      </p:sp>
      <p:pic>
        <p:nvPicPr>
          <p:cNvPr id="6" name="Рисунок 5" descr="big42460008310f8f0a39b828e6ba4aa5be905cc800x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40768"/>
            <a:ext cx="3815443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4509120"/>
            <a:ext cx="8229600" cy="2125043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2800" dirty="0" smtClean="0"/>
              <a:t>	</a:t>
            </a:r>
            <a:r>
              <a:rPr lang="ru-RU" sz="2800" dirty="0" smtClean="0">
                <a:latin typeface="Arial Black" pitchFamily="34" charset="0"/>
              </a:rPr>
              <a:t>Необходимо помнить, что лед всегда бывает</a:t>
            </a:r>
          </a:p>
          <a:p>
            <a:pPr eaLnBrk="1" hangingPunct="1">
              <a:buNone/>
              <a:defRPr/>
            </a:pPr>
            <a:r>
              <a:rPr lang="ru-RU" sz="2800" dirty="0" smtClean="0">
                <a:latin typeface="Arial Black" pitchFamily="34" charset="0"/>
              </a:rPr>
              <a:t>	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тоньше</a:t>
            </a:r>
            <a:r>
              <a:rPr lang="ru-RU" sz="2800" dirty="0" smtClean="0">
                <a:latin typeface="Arial Black" pitchFamily="34" charset="0"/>
              </a:rPr>
              <a:t> над глубоким местом и </a:t>
            </a:r>
          </a:p>
          <a:p>
            <a:pPr eaLnBrk="1" hangingPunct="1"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	менее крепким</a:t>
            </a:r>
            <a:r>
              <a:rPr lang="ru-RU" sz="2800" dirty="0" smtClean="0">
                <a:latin typeface="Arial Black" pitchFamily="34" charset="0"/>
              </a:rPr>
              <a:t> около зарослей.</a:t>
            </a:r>
          </a:p>
          <a:p>
            <a:pPr eaLnBrk="1" hangingPunct="1">
              <a:defRPr/>
            </a:pPr>
            <a:endParaRPr lang="ru-RU" sz="2800" dirty="0" smtClean="0"/>
          </a:p>
        </p:txBody>
      </p:sp>
      <p:pic>
        <p:nvPicPr>
          <p:cNvPr id="19460" name="Picture 7" descr="Изображение 03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260648"/>
            <a:ext cx="7704856" cy="4104456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 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60350"/>
            <a:ext cx="8229600" cy="1440458"/>
          </a:xfrm>
        </p:spPr>
        <p:txBody>
          <a:bodyPr>
            <a:normAutofit fontScale="92500"/>
          </a:bodyPr>
          <a:lstStyle/>
          <a:p>
            <a:pPr algn="just" eaLnBrk="1" hangingPunct="1">
              <a:buNone/>
              <a:defRPr/>
            </a:pPr>
            <a:r>
              <a:rPr lang="ru-RU" sz="2000" dirty="0" smtClean="0"/>
              <a:t>	</a:t>
            </a:r>
            <a:r>
              <a:rPr lang="ru-RU" sz="2400" dirty="0" smtClean="0">
                <a:latin typeface="Arial Black" pitchFamily="34" charset="0"/>
                <a:cs typeface="Aharoni" pitchFamily="2" charset="-79"/>
              </a:rPr>
              <a:t>Остерегайтесь мест, </a:t>
            </a:r>
          </a:p>
          <a:p>
            <a:pPr algn="just" eaLnBrk="1" hangingPunct="1">
              <a:buNone/>
              <a:defRPr/>
            </a:pPr>
            <a:r>
              <a:rPr lang="ru-RU" sz="2400" dirty="0" smtClean="0">
                <a:latin typeface="Arial Black" pitchFamily="34" charset="0"/>
                <a:cs typeface="Aharoni" pitchFamily="2" charset="-79"/>
              </a:rPr>
              <a:t>	где в водоем впадают ручьи, около прибрежной растительности и льда молочно-белого цвета.</a:t>
            </a:r>
          </a:p>
        </p:txBody>
      </p:sp>
      <p:pic>
        <p:nvPicPr>
          <p:cNvPr id="25604" name="Picture 7" descr="0_5d48_6c31d092_X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628800"/>
            <a:ext cx="8496300" cy="4896545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нужно знать!</a:t>
            </a:r>
            <a:endParaRPr lang="ru-RU" sz="4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196753"/>
            <a:ext cx="4608512" cy="432048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	Опасен лед вблизи</a:t>
            </a:r>
          </a:p>
          <a:p>
            <a:pPr>
              <a:buNone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	 вмерзших предметов, </a:t>
            </a:r>
          </a:p>
          <a:p>
            <a:pPr>
              <a:buNone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	полыни, проруби, трещин и </a:t>
            </a:r>
          </a:p>
          <a:p>
            <a:pPr>
              <a:buNone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	Опасен лед </a:t>
            </a:r>
          </a:p>
          <a:p>
            <a:pPr>
              <a:buNone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	под сугробами, так как под ними вода замерзает плохо и неравномерно.  </a:t>
            </a:r>
          </a:p>
          <a:p>
            <a:pPr algn="just">
              <a:buNone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	</a:t>
            </a:r>
            <a:endParaRPr lang="ru-RU" dirty="0"/>
          </a:p>
        </p:txBody>
      </p:sp>
      <p:pic>
        <p:nvPicPr>
          <p:cNvPr id="5" name="Содержимое 4" descr="823866_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77072"/>
            <a:ext cx="4038600" cy="2479842"/>
          </a:xfrm>
          <a:prstGeom prst="rect">
            <a:avLst/>
          </a:prstGeom>
        </p:spPr>
      </p:pic>
      <p:pic>
        <p:nvPicPr>
          <p:cNvPr id="6" name="Picture 2" descr="C:\Documents and Settings\Admin\Рабочий стол\для презент. тонкий лед\i_03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5157192"/>
            <a:ext cx="3312368" cy="1440160"/>
          </a:xfrm>
          <a:prstGeom prst="rect">
            <a:avLst/>
          </a:prstGeom>
          <a:noFill/>
        </p:spPr>
      </p:pic>
      <p:pic>
        <p:nvPicPr>
          <p:cNvPr id="7" name="Рисунок 6" descr="132751621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40768"/>
            <a:ext cx="3995936" cy="2448272"/>
          </a:xfrm>
          <a:prstGeom prst="rect">
            <a:avLst/>
          </a:prstGeom>
        </p:spPr>
      </p:pic>
      <p:pic>
        <p:nvPicPr>
          <p:cNvPr id="8" name="Рисунок 7" descr="VF3cPE2pa0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941168"/>
            <a:ext cx="4176464" cy="158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433</Words>
  <Application>Microsoft Office PowerPoint</Application>
  <PresentationFormat>Экран (4:3)</PresentationFormat>
  <Paragraphs>117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ОСТОРОЖНО, ОПАСНЫЙ ТОНКИЙ ЛЕД!</vt:lpstr>
      <vt:lpstr>Презентация PowerPoint</vt:lpstr>
      <vt:lpstr>Презентация PowerPoint</vt:lpstr>
      <vt:lpstr>Презентация PowerPoint</vt:lpstr>
      <vt:lpstr>Презентация PowerPoint</vt:lpstr>
      <vt:lpstr>Это нужно знать!</vt:lpstr>
      <vt:lpstr> </vt:lpstr>
      <vt:lpstr>  </vt:lpstr>
      <vt:lpstr>Это нужно знать!</vt:lpstr>
      <vt:lpstr>Презентация PowerPoint</vt:lpstr>
      <vt:lpstr>Это нужно знать!</vt:lpstr>
      <vt:lpstr>Если температура воздуха выше 0 градусов держится более  трех дней,  то прочность льда снижается на 25%.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случилась беда! Что делать, если вы провалились в холодную воду: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Оказать помощь пострадавшему следует как можно быстрее, так как человек, находясь в холодной воде, замерзает и теряет сознание через 10—30 мин  (в зависимости от погодных условий). </vt:lpstr>
      <vt:lpstr>Итак повторим алгоритм действий при оказании первой помощи провалившемуся под лед: </vt:lpstr>
      <vt:lpstr>Презентация PowerPoint</vt:lpstr>
      <vt:lpstr>Презентация PowerPoint</vt:lpstr>
      <vt:lpstr>Нет льда – нет проблемы. </vt:lpstr>
      <vt:lpstr>Презентация PowerPoint</vt:lpstr>
    </vt:vector>
  </TitlesOfParts>
  <Company>кладбИще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ГИДРОДИНАМИЧЕСКИЕ АВАРИИ</dc:title>
  <dc:creator>Вурдалак</dc:creator>
  <cp:lastModifiedBy>Ледовый_1</cp:lastModifiedBy>
  <cp:revision>116</cp:revision>
  <dcterms:created xsi:type="dcterms:W3CDTF">2009-03-31T08:54:10Z</dcterms:created>
  <dcterms:modified xsi:type="dcterms:W3CDTF">2021-04-12T10:07:54Z</dcterms:modified>
</cp:coreProperties>
</file>